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94" r:id="rId28"/>
    <p:sldId id="283" r:id="rId29"/>
    <p:sldId id="284" r:id="rId30"/>
    <p:sldId id="286" r:id="rId31"/>
    <p:sldId id="287" r:id="rId32"/>
    <p:sldId id="288" r:id="rId33"/>
    <p:sldId id="290" r:id="rId34"/>
    <p:sldId id="291" r:id="rId35"/>
    <p:sldId id="292" r:id="rId36"/>
    <p:sldId id="295" r:id="rId37"/>
    <p:sldId id="297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18" autoAdjust="0"/>
    <p:restoredTop sz="94660"/>
  </p:normalViewPr>
  <p:slideViewPr>
    <p:cSldViewPr snapToGrid="0">
      <p:cViewPr varScale="1">
        <p:scale>
          <a:sx n="74" d="100"/>
          <a:sy n="74" d="100"/>
        </p:scale>
        <p:origin x="5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156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886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182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95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935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770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89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764DE79-268F-4C1A-8933-263129D2AF90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826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59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012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8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386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dirty="0" smtClean="0">
                <a:latin typeface="Century Gothic" panose="020B0502020202020204" pitchFamily="34" charset="0"/>
              </a:rPr>
              <a:t>PROTECCIÓN AL CONSUMIDOR EN CANADÁ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s-MX" dirty="0" smtClean="0">
                <a:latin typeface="Century Gothic" panose="020B0502020202020204" pitchFamily="34" charset="0"/>
              </a:rPr>
              <a:t>Profesor: Botello José</a:t>
            </a:r>
          </a:p>
          <a:p>
            <a:r>
              <a:rPr lang="es-MX" dirty="0" smtClean="0">
                <a:latin typeface="Century Gothic" panose="020B0502020202020204" pitchFamily="34" charset="0"/>
              </a:rPr>
              <a:t>Alumnas: Pacheco Córdova Leslie </a:t>
            </a:r>
            <a:r>
              <a:rPr lang="es-MX" dirty="0" err="1" smtClean="0">
                <a:latin typeface="Century Gothic" panose="020B0502020202020204" pitchFamily="34" charset="0"/>
              </a:rPr>
              <a:t>Jassive</a:t>
            </a:r>
            <a:r>
              <a:rPr lang="es-MX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es-MX" dirty="0" smtClean="0">
                <a:latin typeface="Century Gothic" panose="020B0502020202020204" pitchFamily="34" charset="0"/>
              </a:rPr>
              <a:t>Silva Morales Ana Karen Montserrat.</a:t>
            </a:r>
          </a:p>
          <a:p>
            <a:r>
              <a:rPr lang="es-MX" dirty="0" smtClean="0">
                <a:latin typeface="Century Gothic" panose="020B0502020202020204" pitchFamily="34" charset="0"/>
              </a:rPr>
              <a:t>GrUPO:2204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29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¿Qué es la protección al consumidor?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La </a:t>
            </a:r>
            <a:r>
              <a:rPr lang="es-MX" dirty="0" smtClean="0">
                <a:latin typeface="Century Gothic" panose="020B0502020202020204" pitchFamily="34" charset="0"/>
              </a:rPr>
              <a:t>protección</a:t>
            </a:r>
            <a:r>
              <a:rPr lang="es-MX" dirty="0">
                <a:latin typeface="Century Gothic" panose="020B0502020202020204" pitchFamily="34" charset="0"/>
              </a:rPr>
              <a:t> al </a:t>
            </a:r>
            <a:r>
              <a:rPr lang="es-MX" dirty="0" smtClean="0">
                <a:latin typeface="Century Gothic" panose="020B0502020202020204" pitchFamily="34" charset="0"/>
              </a:rPr>
              <a:t>consumidor</a:t>
            </a:r>
            <a:r>
              <a:rPr lang="es-MX" dirty="0">
                <a:latin typeface="Century Gothic" panose="020B0502020202020204" pitchFamily="34" charset="0"/>
              </a:rPr>
              <a:t> es un medio que las leyes nacionales e internacionales otorgan a quienes compran una mercadería </a:t>
            </a:r>
            <a:r>
              <a:rPr lang="es-MX" dirty="0" smtClean="0">
                <a:latin typeface="Century Gothic" panose="020B0502020202020204" pitchFamily="34" charset="0"/>
              </a:rPr>
              <a:t>o </a:t>
            </a:r>
            <a:r>
              <a:rPr lang="es-MX" dirty="0">
                <a:latin typeface="Century Gothic" panose="020B0502020202020204" pitchFamily="34" charset="0"/>
              </a:rPr>
              <a:t>utilizan un servicio, para que puedan reclamar si sienten que han sigo engañados o perjudicados por los vendedores o prestadores del </a:t>
            </a:r>
            <a:r>
              <a:rPr lang="es-MX" dirty="0" smtClean="0">
                <a:latin typeface="Century Gothic" panose="020B0502020202020204" pitchFamily="34" charset="0"/>
              </a:rPr>
              <a:t>servicio.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532" y="3292039"/>
            <a:ext cx="5138671" cy="257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632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Marketing: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>
                <a:latin typeface="Century Gothic" panose="020B0502020202020204" pitchFamily="34" charset="0"/>
              </a:rPr>
              <a:t>C</a:t>
            </a:r>
            <a:r>
              <a:rPr lang="es-MX" dirty="0" smtClean="0">
                <a:latin typeface="Century Gothic" panose="020B0502020202020204" pitchFamily="34" charset="0"/>
              </a:rPr>
              <a:t>omportamiento </a:t>
            </a:r>
            <a:r>
              <a:rPr lang="es-MX" dirty="0">
                <a:latin typeface="Century Gothic" panose="020B0502020202020204" pitchFamily="34" charset="0"/>
              </a:rPr>
              <a:t>del consumidor modelo de protección del consumidor, niveles </a:t>
            </a:r>
            <a:r>
              <a:rPr lang="es-MX" dirty="0" smtClean="0">
                <a:latin typeface="Century Gothic" panose="020B0502020202020204" pitchFamily="34" charset="0"/>
              </a:rPr>
              <a:t>de ingreso </a:t>
            </a:r>
            <a:r>
              <a:rPr lang="es-MX" dirty="0">
                <a:latin typeface="Century Gothic" panose="020B0502020202020204" pitchFamily="34" charset="0"/>
              </a:rPr>
              <a:t>y endeudamiento, diferencias en ambos países por el lado de la oferta, estableciendo una </a:t>
            </a:r>
            <a:r>
              <a:rPr lang="es-MX" dirty="0" smtClean="0">
                <a:latin typeface="Century Gothic" panose="020B0502020202020204" pitchFamily="34" charset="0"/>
              </a:rPr>
              <a:t>comparación entre </a:t>
            </a:r>
            <a:r>
              <a:rPr lang="es-MX" dirty="0">
                <a:latin typeface="Century Gothic" panose="020B0502020202020204" pitchFamily="34" charset="0"/>
              </a:rPr>
              <a:t>los supermercados de ambos países y las tendencias y nuevas áreas </a:t>
            </a:r>
            <a:r>
              <a:rPr lang="es-MX" dirty="0" smtClean="0">
                <a:latin typeface="Century Gothic" panose="020B0502020202020204" pitchFamily="34" charset="0"/>
              </a:rPr>
              <a:t>de promoción </a:t>
            </a:r>
            <a:r>
              <a:rPr lang="es-MX" dirty="0">
                <a:latin typeface="Century Gothic" panose="020B0502020202020204" pitchFamily="34" charset="0"/>
              </a:rPr>
              <a:t>en el consumo de alimentos.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691" y="3155324"/>
            <a:ext cx="5419725" cy="245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237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DEMOGRAFIA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Canadá, con una </a:t>
            </a:r>
            <a:r>
              <a:rPr lang="es-MX" dirty="0" smtClean="0">
                <a:latin typeface="Century Gothic" panose="020B0502020202020204" pitchFamily="34" charset="0"/>
              </a:rPr>
              <a:t>población</a:t>
            </a:r>
            <a:r>
              <a:rPr lang="es-MX" dirty="0">
                <a:latin typeface="Century Gothic" panose="020B0502020202020204" pitchFamily="34" charset="0"/>
              </a:rPr>
              <a:t> de 36.994.000 personas, se encuentra en la posición 39 de la tabla de población, compuesta por 196 países y mantiene una muy baja densidad de población, 4 habitantes por Km</a:t>
            </a:r>
            <a:r>
              <a:rPr lang="es-MX" baseline="30000" dirty="0">
                <a:latin typeface="Century Gothic" panose="020B0502020202020204" pitchFamily="34" charset="0"/>
              </a:rPr>
              <a:t>2</a:t>
            </a:r>
            <a:r>
              <a:rPr lang="es-MX" dirty="0">
                <a:latin typeface="Century Gothic" panose="020B0502020202020204" pitchFamily="34" charset="0"/>
              </a:rPr>
              <a:t>.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270" y="3044006"/>
            <a:ext cx="4554023" cy="255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74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8680" y="52017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MX" dirty="0">
                <a:latin typeface="Century Gothic" panose="020B0502020202020204" pitchFamily="34" charset="0"/>
              </a:rPr>
              <a:t>SOCIEDAD Y CULTURA</a:t>
            </a:r>
            <a:br>
              <a:rPr lang="es-MX" dirty="0">
                <a:latin typeface="Century Gothic" panose="020B0502020202020204" pitchFamily="34" charset="0"/>
              </a:rPr>
            </a:b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>
                <a:latin typeface="Century Gothic" panose="020B0502020202020204" pitchFamily="34" charset="0"/>
              </a:rPr>
              <a:t>Canadá </a:t>
            </a:r>
            <a:r>
              <a:rPr lang="es-MX" dirty="0">
                <a:latin typeface="Century Gothic" panose="020B0502020202020204" pitchFamily="34" charset="0"/>
              </a:rPr>
              <a:t>se caracteriza por ser un país altamente </a:t>
            </a:r>
            <a:r>
              <a:rPr lang="es-MX" dirty="0" smtClean="0">
                <a:latin typeface="Century Gothic" panose="020B0502020202020204" pitchFamily="34" charset="0"/>
              </a:rPr>
              <a:t>multicultural aproximadamente </a:t>
            </a:r>
            <a:r>
              <a:rPr lang="es-MX" dirty="0">
                <a:latin typeface="Century Gothic" panose="020B0502020202020204" pitchFamily="34" charset="0"/>
              </a:rPr>
              <a:t>200.000 inmigrantes de todas partes del mundo elijen Canadá </a:t>
            </a:r>
            <a:r>
              <a:rPr lang="es-MX" dirty="0" smtClean="0">
                <a:latin typeface="Century Gothic" panose="020B0502020202020204" pitchFamily="34" charset="0"/>
              </a:rPr>
              <a:t>como destino </a:t>
            </a:r>
            <a:r>
              <a:rPr lang="es-MX" dirty="0">
                <a:latin typeface="Century Gothic" panose="020B0502020202020204" pitchFamily="34" charset="0"/>
              </a:rPr>
              <a:t>para residir, esto dado que el país posee una reputación de alta calidad de vida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274" y="3171297"/>
            <a:ext cx="4313513" cy="253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66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latin typeface="Century Gothic" panose="020B0502020202020204" pitchFamily="34" charset="0"/>
              </a:rPr>
              <a:t>Lenguas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>
                <a:latin typeface="Century Gothic" panose="020B0502020202020204" pitchFamily="34" charset="0"/>
              </a:rPr>
              <a:t>Ingles 100%</a:t>
            </a:r>
            <a:endParaRPr lang="es-MX" dirty="0">
              <a:latin typeface="Century Gothic" panose="020B0502020202020204" pitchFamily="34" charset="0"/>
            </a:endParaRPr>
          </a:p>
          <a:p>
            <a:r>
              <a:rPr lang="es-MX" dirty="0" smtClean="0">
                <a:latin typeface="Century Gothic" panose="020B0502020202020204" pitchFamily="34" charset="0"/>
              </a:rPr>
              <a:t> </a:t>
            </a:r>
          </a:p>
          <a:p>
            <a:endParaRPr lang="es-MX" dirty="0">
              <a:latin typeface="Century Gothic" panose="020B0502020202020204" pitchFamily="34" charset="0"/>
            </a:endParaRPr>
          </a:p>
          <a:p>
            <a:endParaRPr lang="es-MX" dirty="0" smtClean="0">
              <a:latin typeface="Century Gothic" panose="020B0502020202020204" pitchFamily="34" charset="0"/>
            </a:endParaRPr>
          </a:p>
          <a:p>
            <a:endParaRPr lang="es-MX" dirty="0">
              <a:latin typeface="Century Gothic" panose="020B0502020202020204" pitchFamily="34" charset="0"/>
            </a:endParaRPr>
          </a:p>
          <a:p>
            <a:endParaRPr lang="es-MX" dirty="0" smtClean="0">
              <a:latin typeface="Century Gothic" panose="020B0502020202020204" pitchFamily="34" charset="0"/>
            </a:endParaRPr>
          </a:p>
          <a:p>
            <a:endParaRPr lang="es-MX" dirty="0">
              <a:latin typeface="Century Gothic" panose="020B0502020202020204" pitchFamily="34" charset="0"/>
            </a:endParaRPr>
          </a:p>
          <a:p>
            <a:r>
              <a:rPr lang="es-MX" dirty="0" smtClean="0">
                <a:latin typeface="Century Gothic" panose="020B0502020202020204" pitchFamily="34" charset="0"/>
              </a:rPr>
              <a:t>                                                                                                                                Francés </a:t>
            </a:r>
            <a:r>
              <a:rPr lang="es-MX" dirty="0" err="1" smtClean="0">
                <a:latin typeface="Century Gothic" panose="020B0502020202020204" pitchFamily="34" charset="0"/>
              </a:rPr>
              <a:t>Quebéc</a:t>
            </a:r>
            <a:r>
              <a:rPr lang="es-MX" dirty="0" smtClean="0">
                <a:latin typeface="Century Gothic" panose="020B0502020202020204" pitchFamily="34" charset="0"/>
              </a:rPr>
              <a:t> </a:t>
            </a:r>
            <a:r>
              <a:rPr lang="es-MX" dirty="0">
                <a:latin typeface="Century Gothic" panose="020B0502020202020204" pitchFamily="34" charset="0"/>
              </a:rPr>
              <a:t>(legado Francés de los canadienses)</a:t>
            </a:r>
          </a:p>
          <a:p>
            <a:endParaRPr lang="es-MX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171" y="1845734"/>
            <a:ext cx="5822180" cy="343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689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1827" y="119177"/>
            <a:ext cx="10058400" cy="1450757"/>
          </a:xfrm>
        </p:spPr>
        <p:txBody>
          <a:bodyPr/>
          <a:lstStyle/>
          <a:p>
            <a:r>
              <a:rPr lang="es-MX" dirty="0" smtClean="0">
                <a:latin typeface="Century Gothic" panose="020B0502020202020204" pitchFamily="34" charset="0"/>
              </a:rPr>
              <a:t>Participación ciudadana.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07127" y="1996227"/>
            <a:ext cx="2251227" cy="1171976"/>
          </a:xfrm>
        </p:spPr>
        <p:txBody>
          <a:bodyPr>
            <a:noAutofit/>
          </a:bodyPr>
          <a:lstStyle/>
          <a:p>
            <a:pPr marL="91440" lvl="8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s-MX" sz="2000" dirty="0">
                <a:latin typeface="Century Gothic" panose="020B0502020202020204" pitchFamily="34" charset="0"/>
              </a:rPr>
              <a:t>La participación de los hombres alcanza un 58,3</a:t>
            </a:r>
            <a:r>
              <a:rPr lang="es-MX" sz="2000" dirty="0" smtClean="0">
                <a:latin typeface="Century Gothic" panose="020B0502020202020204" pitchFamily="34" charset="0"/>
              </a:rPr>
              <a:t>%. 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122" y="1996227"/>
            <a:ext cx="4349893" cy="325822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461419" y="1996227"/>
            <a:ext cx="2292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lvl="8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s-MX" sz="2000" dirty="0" smtClean="0">
                <a:latin typeface="Century Gothic" panose="020B0502020202020204" pitchFamily="34" charset="0"/>
              </a:rPr>
              <a:t>Mientras </a:t>
            </a:r>
            <a:r>
              <a:rPr lang="es-MX" sz="2000" dirty="0">
                <a:latin typeface="Century Gothic" panose="020B0502020202020204" pitchFamily="34" charset="0"/>
              </a:rPr>
              <a:t>que la de las mujeres un 40,7</a:t>
            </a:r>
            <a:r>
              <a:rPr lang="es-MX" sz="2000" dirty="0" smtClean="0">
                <a:latin typeface="Century Gothic" panose="020B0502020202020204" pitchFamily="34" charset="0"/>
              </a:rPr>
              <a:t>%.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644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Economía y Comercio: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M</a:t>
            </a:r>
            <a:r>
              <a:rPr lang="es-MX" dirty="0" smtClean="0">
                <a:latin typeface="Century Gothic" panose="020B0502020202020204" pitchFamily="34" charset="0"/>
              </a:rPr>
              <a:t>ás </a:t>
            </a:r>
            <a:r>
              <a:rPr lang="es-MX" dirty="0">
                <a:latin typeface="Century Gothic" panose="020B0502020202020204" pitchFamily="34" charset="0"/>
              </a:rPr>
              <a:t>del 80% de </a:t>
            </a:r>
            <a:r>
              <a:rPr lang="es-MX" dirty="0" smtClean="0">
                <a:latin typeface="Century Gothic" panose="020B0502020202020204" pitchFamily="34" charset="0"/>
              </a:rPr>
              <a:t>las exportaciones </a:t>
            </a:r>
            <a:r>
              <a:rPr lang="es-MX" dirty="0">
                <a:latin typeface="Century Gothic" panose="020B0502020202020204" pitchFamily="34" charset="0"/>
              </a:rPr>
              <a:t>y el 70% de las importaciones las realiza con Estados Unidos.</a:t>
            </a:r>
          </a:p>
          <a:p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139" y="2628152"/>
            <a:ext cx="6413678" cy="245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47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3646" y="273724"/>
            <a:ext cx="10058400" cy="1450757"/>
          </a:xfrm>
        </p:spPr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El gobierno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R</a:t>
            </a:r>
            <a:r>
              <a:rPr lang="es-MX" dirty="0" smtClean="0">
                <a:latin typeface="Century Gothic" panose="020B0502020202020204" pitchFamily="34" charset="0"/>
              </a:rPr>
              <a:t>esponsable </a:t>
            </a:r>
            <a:r>
              <a:rPr lang="es-MX" dirty="0">
                <a:latin typeface="Century Gothic" panose="020B0502020202020204" pitchFamily="34" charset="0"/>
              </a:rPr>
              <a:t>de asegurar un mercado justo y eficiente tanto para </a:t>
            </a:r>
            <a:r>
              <a:rPr lang="es-MX" dirty="0" smtClean="0">
                <a:latin typeface="Century Gothic" panose="020B0502020202020204" pitchFamily="34" charset="0"/>
              </a:rPr>
              <a:t>los</a:t>
            </a:r>
          </a:p>
          <a:p>
            <a:pPr marL="0" indent="0">
              <a:buNone/>
            </a:pPr>
            <a:r>
              <a:rPr lang="es-MX" dirty="0" smtClean="0">
                <a:latin typeface="Century Gothic" panose="020B0502020202020204" pitchFamily="34" charset="0"/>
              </a:rPr>
              <a:t>productores como para los consumidores.</a:t>
            </a:r>
          </a:p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721" y="2755005"/>
            <a:ext cx="3484205" cy="348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67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>
                <a:latin typeface="Century Gothic" panose="020B0502020202020204" pitchFamily="34" charset="0"/>
              </a:rPr>
              <a:t>Canadá está evolucionando a una economía basada en </a:t>
            </a:r>
            <a:r>
              <a:rPr lang="es-MX" dirty="0" smtClean="0">
                <a:latin typeface="Century Gothic" panose="020B0502020202020204" pitchFamily="34" charset="0"/>
              </a:rPr>
              <a:t>el</a:t>
            </a:r>
          </a:p>
          <a:p>
            <a:r>
              <a:rPr lang="es-MX" dirty="0">
                <a:latin typeface="Century Gothic" panose="020B0502020202020204" pitchFamily="34" charset="0"/>
              </a:rPr>
              <a:t>conocimiento y </a:t>
            </a:r>
            <a:r>
              <a:rPr lang="es-MX" dirty="0" smtClean="0">
                <a:latin typeface="Century Gothic" panose="020B0502020202020204" pitchFamily="34" charset="0"/>
              </a:rPr>
              <a:t>aprendizaje. 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94" y="2962141"/>
            <a:ext cx="5749966" cy="252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23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>
                <a:latin typeface="Century Gothic" panose="020B0502020202020204" pitchFamily="34" charset="0"/>
              </a:rPr>
              <a:t>Existen 3 agentes que juegan un rol primordial para la protección al consumidor</a:t>
            </a:r>
            <a:r>
              <a:rPr lang="es-MX" dirty="0" smtClean="0">
                <a:latin typeface="Century Gothic" panose="020B0502020202020204" pitchFamily="34" charset="0"/>
              </a:rPr>
              <a:t>.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1. E</a:t>
            </a:r>
            <a:r>
              <a:rPr lang="es-MX" dirty="0" smtClean="0">
                <a:latin typeface="Century Gothic" panose="020B0502020202020204" pitchFamily="34" charset="0"/>
              </a:rPr>
              <a:t>ducar, informar </a:t>
            </a:r>
            <a:r>
              <a:rPr lang="es-MX" dirty="0">
                <a:latin typeface="Century Gothic" panose="020B0502020202020204" pitchFamily="34" charset="0"/>
              </a:rPr>
              <a:t>y crear conciencia en el consumidor</a:t>
            </a:r>
          </a:p>
          <a:p>
            <a:endParaRPr lang="es-MX" dirty="0"/>
          </a:p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838" y="2743200"/>
            <a:ext cx="4861197" cy="272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09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MX" sz="2000" dirty="0" smtClean="0">
                <a:latin typeface="Century Gothic" panose="020B0502020202020204" pitchFamily="34" charset="0"/>
              </a:rPr>
              <a:t>2. </a:t>
            </a:r>
            <a:r>
              <a:rPr lang="es-MX" sz="2000" dirty="0">
                <a:latin typeface="Century Gothic" panose="020B0502020202020204" pitchFamily="34" charset="0"/>
              </a:rPr>
              <a:t>E</a:t>
            </a:r>
            <a:r>
              <a:rPr lang="es-MX" sz="2000" dirty="0" smtClean="0">
                <a:latin typeface="Century Gothic" panose="020B0502020202020204" pitchFamily="34" charset="0"/>
              </a:rPr>
              <a:t>l </a:t>
            </a:r>
            <a:r>
              <a:rPr lang="es-MX" sz="2000" dirty="0">
                <a:latin typeface="Century Gothic" panose="020B0502020202020204" pitchFamily="34" charset="0"/>
              </a:rPr>
              <a:t>estado que se </a:t>
            </a:r>
            <a:r>
              <a:rPr lang="es-MX" sz="2000" dirty="0" smtClean="0">
                <a:latin typeface="Century Gothic" panose="020B0502020202020204" pitchFamily="34" charset="0"/>
              </a:rPr>
              <a:t>preocupa de </a:t>
            </a:r>
            <a:r>
              <a:rPr lang="es-MX" sz="2000" dirty="0">
                <a:latin typeface="Century Gothic" panose="020B0502020202020204" pitchFamily="34" charset="0"/>
              </a:rPr>
              <a:t>legislar, regular y educar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271" y="2651975"/>
            <a:ext cx="3084960" cy="30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98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>
                <a:latin typeface="Century Gothic" panose="020B0502020202020204" pitchFamily="34" charset="0"/>
              </a:rPr>
              <a:t>3.</a:t>
            </a:r>
            <a:r>
              <a:rPr lang="es-MX" dirty="0">
                <a:latin typeface="Century Gothic" panose="020B0502020202020204" pitchFamily="34" charset="0"/>
              </a:rPr>
              <a:t> </a:t>
            </a:r>
            <a:r>
              <a:rPr lang="es-MX" dirty="0" smtClean="0">
                <a:latin typeface="Century Gothic" panose="020B0502020202020204" pitchFamily="34" charset="0"/>
              </a:rPr>
              <a:t>Las </a:t>
            </a:r>
            <a:r>
              <a:rPr lang="es-MX" dirty="0">
                <a:latin typeface="Century Gothic" panose="020B0502020202020204" pitchFamily="34" charset="0"/>
              </a:rPr>
              <a:t>empresas, que dado estas legislaciones </a:t>
            </a:r>
            <a:r>
              <a:rPr lang="es-MX" dirty="0" smtClean="0">
                <a:latin typeface="Century Gothic" panose="020B0502020202020204" pitchFamily="34" charset="0"/>
              </a:rPr>
              <a:t>y regulaciones </a:t>
            </a:r>
            <a:r>
              <a:rPr lang="es-MX" dirty="0">
                <a:latin typeface="Century Gothic" panose="020B0502020202020204" pitchFamily="34" charset="0"/>
              </a:rPr>
              <a:t>también deben cooperar en la autorregulación y educación de </a:t>
            </a:r>
            <a:r>
              <a:rPr lang="es-MX" dirty="0" smtClean="0">
                <a:latin typeface="Century Gothic" panose="020B0502020202020204" pitchFamily="34" charset="0"/>
              </a:rPr>
              <a:t>los competidores </a:t>
            </a:r>
            <a:r>
              <a:rPr lang="es-MX" dirty="0">
                <a:latin typeface="Century Gothic" panose="020B0502020202020204" pitchFamily="34" charset="0"/>
              </a:rPr>
              <a:t>para una justa competencia en el mercado</a:t>
            </a:r>
          </a:p>
          <a:p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691" y="2897127"/>
            <a:ext cx="4044301" cy="269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496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1371" y="106299"/>
            <a:ext cx="10058400" cy="1450757"/>
          </a:xfrm>
        </p:spPr>
        <p:txBody>
          <a:bodyPr/>
          <a:lstStyle/>
          <a:p>
            <a:r>
              <a:rPr lang="es-MX" dirty="0" err="1">
                <a:latin typeface="Century Gothic" panose="020B0502020202020204" pitchFamily="34" charset="0"/>
              </a:rPr>
              <a:t>Consumer’s</a:t>
            </a:r>
            <a:r>
              <a:rPr lang="es-MX" dirty="0">
                <a:latin typeface="Century Gothic" panose="020B0502020202020204" pitchFamily="34" charset="0"/>
              </a:rPr>
              <a:t> </a:t>
            </a:r>
            <a:r>
              <a:rPr lang="es-MX" dirty="0" err="1">
                <a:latin typeface="Century Gothic" panose="020B0502020202020204" pitchFamily="34" charset="0"/>
              </a:rPr>
              <a:t>Association</a:t>
            </a:r>
            <a:r>
              <a:rPr lang="es-MX" dirty="0">
                <a:latin typeface="Century Gothic" panose="020B0502020202020204" pitchFamily="34" charset="0"/>
              </a:rPr>
              <a:t> of </a:t>
            </a:r>
            <a:r>
              <a:rPr lang="es-MX" dirty="0" err="1">
                <a:latin typeface="Century Gothic" panose="020B0502020202020204" pitchFamily="34" charset="0"/>
              </a:rPr>
              <a:t>Canada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Al menos 50 pequeñas organizaciones se formaron para defender </a:t>
            </a:r>
            <a:r>
              <a:rPr lang="es-MX" dirty="0" smtClean="0">
                <a:latin typeface="Century Gothic" panose="020B0502020202020204" pitchFamily="34" charset="0"/>
              </a:rPr>
              <a:t>la pérdida </a:t>
            </a:r>
            <a:r>
              <a:rPr lang="es-MX" dirty="0">
                <a:latin typeface="Century Gothic" panose="020B0502020202020204" pitchFamily="34" charset="0"/>
              </a:rPr>
              <a:t>de poder adquisitivo frente a esta alza de precio y, luego de </a:t>
            </a:r>
            <a:r>
              <a:rPr lang="es-MX" dirty="0" smtClean="0">
                <a:latin typeface="Century Gothic" panose="020B0502020202020204" pitchFamily="34" charset="0"/>
              </a:rPr>
              <a:t>varias circunstancias </a:t>
            </a:r>
            <a:r>
              <a:rPr lang="es-MX" dirty="0">
                <a:latin typeface="Century Gothic" panose="020B0502020202020204" pitchFamily="34" charset="0"/>
              </a:rPr>
              <a:t>en donde se veía reflejado las desventajas de los consumidores frente </a:t>
            </a:r>
            <a:r>
              <a:rPr lang="es-MX" dirty="0" smtClean="0">
                <a:latin typeface="Century Gothic" panose="020B0502020202020204" pitchFamily="34" charset="0"/>
              </a:rPr>
              <a:t>a los proveedores. </a:t>
            </a:r>
            <a:r>
              <a:rPr lang="es-MX" dirty="0">
                <a:latin typeface="Century Gothic" panose="020B0502020202020204" pitchFamily="34" charset="0"/>
              </a:rPr>
              <a:t>Su misión es informar y educar a </a:t>
            </a:r>
            <a:r>
              <a:rPr lang="es-MX" dirty="0" smtClean="0">
                <a:latin typeface="Century Gothic" panose="020B0502020202020204" pitchFamily="34" charset="0"/>
              </a:rPr>
              <a:t>los consumidores </a:t>
            </a:r>
            <a:r>
              <a:rPr lang="es-MX" dirty="0">
                <a:latin typeface="Century Gothic" panose="020B0502020202020204" pitchFamily="34" charset="0"/>
              </a:rPr>
              <a:t>canadienses y representarlos en su defensa, para así contribuir </a:t>
            </a:r>
            <a:r>
              <a:rPr lang="es-MX" dirty="0" smtClean="0">
                <a:latin typeface="Century Gothic" panose="020B0502020202020204" pitchFamily="34" charset="0"/>
              </a:rPr>
              <a:t>al mejoramiento </a:t>
            </a:r>
            <a:r>
              <a:rPr lang="es-MX" dirty="0">
                <a:latin typeface="Century Gothic" panose="020B0502020202020204" pitchFamily="34" charset="0"/>
              </a:rPr>
              <a:t>de su calidad de vida.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995" y="3495846"/>
            <a:ext cx="3949924" cy="282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71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>
                <a:latin typeface="Century Gothic" panose="020B0502020202020204" pitchFamily="34" charset="0"/>
              </a:rPr>
              <a:t>6 derechos de los consumidores; los cuales </a:t>
            </a:r>
            <a:r>
              <a:rPr lang="es-MX" dirty="0" smtClean="0">
                <a:latin typeface="Century Gothic" panose="020B0502020202020204" pitchFamily="34" charset="0"/>
              </a:rPr>
              <a:t>son:</a:t>
            </a: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>
                <a:latin typeface="Century Gothic" panose="020B0502020202020204" pitchFamily="34" charset="0"/>
              </a:rPr>
              <a:t>Derecho a ser informado</a:t>
            </a:r>
          </a:p>
          <a:p>
            <a:r>
              <a:rPr lang="es-MX" dirty="0">
                <a:latin typeface="Century Gothic" panose="020B0502020202020204" pitchFamily="34" charset="0"/>
              </a:rPr>
              <a:t>Derecho a la seguridad</a:t>
            </a:r>
          </a:p>
          <a:p>
            <a:r>
              <a:rPr lang="es-MX" dirty="0">
                <a:latin typeface="Century Gothic" panose="020B0502020202020204" pitchFamily="34" charset="0"/>
              </a:rPr>
              <a:t>Derecho al resarcimiento</a:t>
            </a:r>
          </a:p>
          <a:p>
            <a:r>
              <a:rPr lang="es-MX" dirty="0">
                <a:latin typeface="Century Gothic" panose="020B0502020202020204" pitchFamily="34" charset="0"/>
              </a:rPr>
              <a:t>Derecho a escoger</a:t>
            </a:r>
          </a:p>
          <a:p>
            <a:r>
              <a:rPr lang="es-MX" dirty="0">
                <a:latin typeface="Century Gothic" panose="020B0502020202020204" pitchFamily="34" charset="0"/>
              </a:rPr>
              <a:t>Derecho a la educación de consumo</a:t>
            </a:r>
          </a:p>
          <a:p>
            <a:r>
              <a:rPr lang="es-MX" dirty="0">
                <a:latin typeface="Century Gothic" panose="020B0502020202020204" pitchFamily="34" charset="0"/>
              </a:rPr>
              <a:t>Derecho a ser </a:t>
            </a:r>
            <a:r>
              <a:rPr lang="es-MX" dirty="0" smtClean="0">
                <a:latin typeface="Century Gothic" panose="020B0502020202020204" pitchFamily="34" charset="0"/>
              </a:rPr>
              <a:t>escuchado</a:t>
            </a:r>
          </a:p>
          <a:p>
            <a:r>
              <a:rPr lang="es-MX" dirty="0" smtClean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Derecho a la satisfacción.</a:t>
            </a:r>
          </a:p>
          <a:p>
            <a:r>
              <a:rPr lang="es-MX" dirty="0" smtClean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Cuidado al medio ambiente.</a:t>
            </a:r>
            <a:endParaRPr lang="es-MX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398" y="2812021"/>
            <a:ext cx="2962275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44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20680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New Consumer protection Law, </a:t>
            </a:r>
            <a:r>
              <a:rPr lang="en-US" dirty="0" err="1" smtClean="0">
                <a:latin typeface="Century Gothic" panose="020B0502020202020204" pitchFamily="34" charset="0"/>
              </a:rPr>
              <a:t>actualmente</a:t>
            </a:r>
            <a:r>
              <a:rPr lang="en-US" dirty="0" smtClean="0">
                <a:latin typeface="Century Gothic" panose="020B0502020202020204" pitchFamily="34" charset="0"/>
              </a:rPr>
              <a:t> </a:t>
            </a:r>
            <a:r>
              <a:rPr lang="en-US" dirty="0" err="1" smtClean="0">
                <a:latin typeface="Century Gothic" panose="020B0502020202020204" pitchFamily="34" charset="0"/>
              </a:rPr>
              <a:t>regulada</a:t>
            </a:r>
            <a:r>
              <a:rPr lang="en-US" dirty="0" smtClean="0">
                <a:latin typeface="Century Gothic" panose="020B0502020202020204" pitchFamily="34" charset="0"/>
              </a:rPr>
              <a:t> </a:t>
            </a:r>
            <a:r>
              <a:rPr lang="en-US" dirty="0" err="1" smtClean="0">
                <a:latin typeface="Century Gothic" panose="020B0502020202020204" pitchFamily="34" charset="0"/>
              </a:rPr>
              <a:t>por</a:t>
            </a:r>
            <a:r>
              <a:rPr lang="en-US" dirty="0" smtClean="0">
                <a:latin typeface="Century Gothic" panose="020B0502020202020204" pitchFamily="34" charset="0"/>
              </a:rPr>
              <a:t> “Ministry</a:t>
            </a:r>
            <a:br>
              <a:rPr lang="en-US" dirty="0" smtClean="0">
                <a:latin typeface="Century Gothic" panose="020B0502020202020204" pitchFamily="34" charset="0"/>
              </a:rPr>
            </a:br>
            <a:r>
              <a:rPr lang="en-US" dirty="0" smtClean="0">
                <a:latin typeface="Century Gothic" panose="020B0502020202020204" pitchFamily="34" charset="0"/>
              </a:rPr>
              <a:t>of Consumer and Business Services” 30-JULIO-2002.</a:t>
            </a:r>
            <a:r>
              <a:rPr lang="en-US" dirty="0" smtClean="0"/>
              <a:t/>
            </a:r>
            <a:br>
              <a:rPr lang="en-US" dirty="0" smtClean="0"/>
            </a:b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4864" y="3648276"/>
            <a:ext cx="10515600" cy="4351338"/>
          </a:xfrm>
        </p:spPr>
        <p:txBody>
          <a:bodyPr>
            <a:normAutofit/>
          </a:bodyPr>
          <a:lstStyle/>
          <a:p>
            <a:r>
              <a:rPr lang="es-MX" dirty="0" smtClean="0">
                <a:latin typeface="Century Gothic" panose="020B0502020202020204" pitchFamily="34" charset="0"/>
              </a:rPr>
              <a:t>Ley </a:t>
            </a:r>
            <a:r>
              <a:rPr lang="es-MX" dirty="0">
                <a:latin typeface="Century Gothic" panose="020B0502020202020204" pitchFamily="34" charset="0"/>
              </a:rPr>
              <a:t>trajo consigo una mayor cantidad de derechos para </a:t>
            </a:r>
            <a:r>
              <a:rPr lang="es-MX" dirty="0" smtClean="0">
                <a:latin typeface="Century Gothic" panose="020B0502020202020204" pitchFamily="34" charset="0"/>
              </a:rPr>
              <a:t>los consumidores </a:t>
            </a:r>
            <a:r>
              <a:rPr lang="es-MX" dirty="0">
                <a:latin typeface="Century Gothic" panose="020B0502020202020204" pitchFamily="34" charset="0"/>
              </a:rPr>
              <a:t>y aumentó a su vez la cantidad de obligaciones a los </a:t>
            </a:r>
            <a:r>
              <a:rPr lang="es-MX" dirty="0" smtClean="0">
                <a:latin typeface="Century Gothic" panose="020B0502020202020204" pitchFamily="34" charset="0"/>
              </a:rPr>
              <a:t>proveedores se </a:t>
            </a:r>
            <a:r>
              <a:rPr lang="es-MX" dirty="0">
                <a:latin typeface="Century Gothic" panose="020B0502020202020204" pitchFamily="34" charset="0"/>
              </a:rPr>
              <a:t>regularizaron las condiciones en el </a:t>
            </a:r>
            <a:r>
              <a:rPr lang="es-MX" dirty="0" smtClean="0">
                <a:latin typeface="Century Gothic" panose="020B0502020202020204" pitchFamily="34" charset="0"/>
              </a:rPr>
              <a:t>que el </a:t>
            </a:r>
            <a:r>
              <a:rPr lang="es-MX" dirty="0">
                <a:latin typeface="Century Gothic" panose="020B0502020202020204" pitchFamily="34" charset="0"/>
              </a:rPr>
              <a:t>proveedor ofrece su producto, estableciendo que el proveedor debe poner </a:t>
            </a:r>
            <a:r>
              <a:rPr lang="es-MX" dirty="0" smtClean="0">
                <a:latin typeface="Century Gothic" panose="020B0502020202020204" pitchFamily="34" charset="0"/>
              </a:rPr>
              <a:t>a disposición </a:t>
            </a:r>
            <a:r>
              <a:rPr lang="es-MX" dirty="0">
                <a:latin typeface="Century Gothic" panose="020B0502020202020204" pitchFamily="34" charset="0"/>
              </a:rPr>
              <a:t>toda la información en relación a su negocio, producto o servicio y </a:t>
            </a:r>
            <a:r>
              <a:rPr lang="es-MX" dirty="0" smtClean="0">
                <a:latin typeface="Century Gothic" panose="020B0502020202020204" pitchFamily="34" charset="0"/>
              </a:rPr>
              <a:t>métodos de </a:t>
            </a:r>
            <a:r>
              <a:rPr lang="es-MX" dirty="0">
                <a:latin typeface="Century Gothic" panose="020B0502020202020204" pitchFamily="34" charset="0"/>
              </a:rPr>
              <a:t>pago disponible, la información debe ser clara y comprensible por el consumidor </a:t>
            </a:r>
            <a:r>
              <a:rPr lang="es-MX" dirty="0" smtClean="0">
                <a:latin typeface="Century Gothic" panose="020B0502020202020204" pitchFamily="34" charset="0"/>
              </a:rPr>
              <a:t>y, además</a:t>
            </a:r>
            <a:r>
              <a:rPr lang="es-MX" dirty="0">
                <a:latin typeface="Century Gothic" panose="020B0502020202020204" pitchFamily="34" charset="0"/>
              </a:rPr>
              <a:t>, debe responder frente a cualquier error que ocurra durante la transacción.</a:t>
            </a:r>
          </a:p>
          <a:p>
            <a:endParaRPr lang="es-MX" dirty="0">
              <a:latin typeface="Century Gothic" panose="020B0502020202020204" pitchFamily="34" charset="0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07687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Antes de la puesta en marcha de esta ley, el consumidor no sabía nada acerca </a:t>
            </a:r>
            <a:r>
              <a:rPr lang="es-MX" dirty="0" smtClean="0">
                <a:latin typeface="Century Gothic" panose="020B0502020202020204" pitchFamily="34" charset="0"/>
              </a:rPr>
              <a:t>del proveedor</a:t>
            </a:r>
            <a:r>
              <a:rPr lang="es-MX" dirty="0">
                <a:latin typeface="Century Gothic" panose="020B0502020202020204" pitchFamily="34" charset="0"/>
              </a:rPr>
              <a:t>, sólo tenía información en relación al servicio o producto que quería comprar.</a:t>
            </a:r>
          </a:p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715" y="2743200"/>
            <a:ext cx="5305979" cy="297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94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Actualmente, el consumidor posee de gran cantidad de información y resguardos a la</a:t>
            </a:r>
          </a:p>
          <a:p>
            <a:r>
              <a:rPr lang="es-MX" dirty="0">
                <a:latin typeface="Century Gothic" panose="020B0502020202020204" pitchFamily="34" charset="0"/>
              </a:rPr>
              <a:t>hora de comprar, aumentando así la seguridad de éste gracias a las regulaciones de</a:t>
            </a:r>
          </a:p>
          <a:p>
            <a:r>
              <a:rPr lang="es-MX" dirty="0">
                <a:latin typeface="Century Gothic" panose="020B0502020202020204" pitchFamily="34" charset="0"/>
              </a:rPr>
              <a:t>esta nueva ley.</a:t>
            </a:r>
          </a:p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752" y="3090929"/>
            <a:ext cx="4731029" cy="264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801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Toda esta información debe ser entregada al consumidor en un documento </a:t>
            </a:r>
            <a:r>
              <a:rPr lang="es-MX" dirty="0" smtClean="0">
                <a:latin typeface="Century Gothic" panose="020B0502020202020204" pitchFamily="34" charset="0"/>
              </a:rPr>
              <a:t>que determine </a:t>
            </a:r>
            <a:r>
              <a:rPr lang="es-MX" dirty="0">
                <a:latin typeface="Century Gothic" panose="020B0502020202020204" pitchFamily="34" charset="0"/>
              </a:rPr>
              <a:t>la fecha de la transacción y condiciones.</a:t>
            </a:r>
          </a:p>
          <a:p>
            <a:r>
              <a:rPr lang="es-MX" dirty="0">
                <a:latin typeface="Century Gothic" panose="020B0502020202020204" pitchFamily="34" charset="0"/>
              </a:rPr>
              <a:t>Este documento es la garantía </a:t>
            </a:r>
            <a:r>
              <a:rPr lang="es-MX" dirty="0" smtClean="0">
                <a:latin typeface="Century Gothic" panose="020B0502020202020204" pitchFamily="34" charset="0"/>
              </a:rPr>
              <a:t>del consumidor</a:t>
            </a:r>
            <a:r>
              <a:rPr lang="es-MX" dirty="0">
                <a:latin typeface="Century Gothic" panose="020B0502020202020204" pitchFamily="34" charset="0"/>
              </a:rPr>
              <a:t>, con el que podrá defenderse, en el caso de que se presenten </a:t>
            </a:r>
            <a:r>
              <a:rPr lang="es-MX" dirty="0" smtClean="0">
                <a:latin typeface="Century Gothic" panose="020B0502020202020204" pitchFamily="34" charset="0"/>
              </a:rPr>
              <a:t>problemas con </a:t>
            </a:r>
            <a:r>
              <a:rPr lang="es-MX" dirty="0">
                <a:latin typeface="Century Gothic" panose="020B0502020202020204" pitchFamily="34" charset="0"/>
              </a:rPr>
              <a:t>respecto al proveedor.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327" y="3487940"/>
            <a:ext cx="4616942" cy="248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105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16221" y="891910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es-MX" dirty="0">
                <a:latin typeface="Century Gothic" panose="020B0502020202020204" pitchFamily="34" charset="0"/>
              </a:rPr>
              <a:t>T</a:t>
            </a:r>
            <a:r>
              <a:rPr lang="es-MX" dirty="0" smtClean="0">
                <a:latin typeface="Century Gothic" panose="020B0502020202020204" pitchFamily="34" charset="0"/>
              </a:rPr>
              <a:t>rajo </a:t>
            </a:r>
            <a:r>
              <a:rPr lang="es-MX" dirty="0">
                <a:latin typeface="Century Gothic" panose="020B0502020202020204" pitchFamily="34" charset="0"/>
              </a:rPr>
              <a:t>una variedad de beneficios</a:t>
            </a:r>
            <a:br>
              <a:rPr lang="es-MX" dirty="0">
                <a:latin typeface="Century Gothic" panose="020B0502020202020204" pitchFamily="34" charset="0"/>
              </a:rPr>
            </a:br>
            <a:r>
              <a:rPr lang="es-MX" dirty="0">
                <a:latin typeface="Century Gothic" panose="020B0502020202020204" pitchFamily="34" charset="0"/>
              </a:rPr>
              <a:t>para el consumidor, asociados a;</a:t>
            </a:r>
            <a:br>
              <a:rPr lang="es-MX" dirty="0">
                <a:latin typeface="Century Gothic" panose="020B0502020202020204" pitchFamily="34" charset="0"/>
              </a:rPr>
            </a:b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0307" y="2038917"/>
            <a:ext cx="10058400" cy="4023360"/>
          </a:xfrm>
        </p:spPr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Juicios colectivos: </a:t>
            </a:r>
            <a:r>
              <a:rPr lang="es-MX" dirty="0" smtClean="0">
                <a:latin typeface="Century Gothic" panose="020B0502020202020204" pitchFamily="34" charset="0"/>
              </a:rPr>
              <a:t>Faculta </a:t>
            </a:r>
            <a:r>
              <a:rPr lang="es-MX" dirty="0">
                <a:latin typeface="Century Gothic" panose="020B0502020202020204" pitchFamily="34" charset="0"/>
              </a:rPr>
              <a:t>a un grupo de personas (consumidores) a </a:t>
            </a:r>
            <a:r>
              <a:rPr lang="es-MX" dirty="0" smtClean="0">
                <a:latin typeface="Century Gothic" panose="020B0502020202020204" pitchFamily="34" charset="0"/>
              </a:rPr>
              <a:t>demandar conjuntamente </a:t>
            </a:r>
            <a:r>
              <a:rPr lang="es-MX" dirty="0">
                <a:latin typeface="Century Gothic" panose="020B0502020202020204" pitchFamily="34" charset="0"/>
              </a:rPr>
              <a:t>al proveedor si no ha cumplido con las obligaciones que </a:t>
            </a:r>
            <a:r>
              <a:rPr lang="es-MX" dirty="0" smtClean="0">
                <a:latin typeface="Century Gothic" panose="020B0502020202020204" pitchFamily="34" charset="0"/>
              </a:rPr>
              <a:t>le impone </a:t>
            </a:r>
            <a:r>
              <a:rPr lang="es-MX" dirty="0">
                <a:latin typeface="Century Gothic" panose="020B0502020202020204" pitchFamily="34" charset="0"/>
              </a:rPr>
              <a:t>la ley del consumidor.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842" y="2925582"/>
            <a:ext cx="4050098" cy="303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44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Derecho a retracto: los consumidores podrán poner término unilateralmente </a:t>
            </a:r>
            <a:r>
              <a:rPr lang="es-MX" dirty="0" smtClean="0">
                <a:latin typeface="Century Gothic" panose="020B0502020202020204" pitchFamily="34" charset="0"/>
              </a:rPr>
              <a:t>a un </a:t>
            </a:r>
            <a:r>
              <a:rPr lang="es-MX" dirty="0">
                <a:latin typeface="Century Gothic" panose="020B0502020202020204" pitchFamily="34" charset="0"/>
              </a:rPr>
              <a:t>contracto antes de 10 días de la recepción del bien comprado o </a:t>
            </a:r>
            <a:r>
              <a:rPr lang="es-MX" dirty="0" smtClean="0">
                <a:latin typeface="Century Gothic" panose="020B0502020202020204" pitchFamily="34" charset="0"/>
              </a:rPr>
              <a:t>servicio contratado</a:t>
            </a:r>
            <a:r>
              <a:rPr lang="es-MX" dirty="0">
                <a:latin typeface="Century Gothic" panose="020B0502020202020204" pitchFamily="34" charset="0"/>
              </a:rPr>
              <a:t>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1" y="2571610"/>
            <a:ext cx="3405858" cy="340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74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Fin de la letra chica: los contratos deberán estructurarse con una letra </a:t>
            </a:r>
            <a:r>
              <a:rPr lang="es-MX" dirty="0" smtClean="0">
                <a:latin typeface="Century Gothic" panose="020B0502020202020204" pitchFamily="34" charset="0"/>
              </a:rPr>
              <a:t>de tamaño </a:t>
            </a:r>
            <a:r>
              <a:rPr lang="es-MX" dirty="0">
                <a:latin typeface="Century Gothic" panose="020B0502020202020204" pitchFamily="34" charset="0"/>
              </a:rPr>
              <a:t>claramente legible.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873" y="2846230"/>
            <a:ext cx="4041676" cy="238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72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Tasa de interés: se deberán fijar reglas y normas para determinar la </a:t>
            </a:r>
            <a:r>
              <a:rPr lang="es-MX" dirty="0" smtClean="0">
                <a:latin typeface="Century Gothic" panose="020B0502020202020204" pitchFamily="34" charset="0"/>
              </a:rPr>
              <a:t>mejor manera </a:t>
            </a:r>
            <a:r>
              <a:rPr lang="es-MX" dirty="0">
                <a:latin typeface="Century Gothic" panose="020B0502020202020204" pitchFamily="34" charset="0"/>
              </a:rPr>
              <a:t>de informar la tasa de interés en el comercio.</a:t>
            </a:r>
          </a:p>
          <a:p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41" y="2814168"/>
            <a:ext cx="3928640" cy="294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74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Comercio electrónico: con este cambio se logrará estandarizar las condiciones</a:t>
            </a:r>
          </a:p>
          <a:p>
            <a:r>
              <a:rPr lang="es-MX" dirty="0">
                <a:latin typeface="Century Gothic" panose="020B0502020202020204" pitchFamily="34" charset="0"/>
              </a:rPr>
              <a:t>en que compran las personas tanto en comercio electrónico como en el</a:t>
            </a:r>
          </a:p>
          <a:p>
            <a:r>
              <a:rPr lang="es-MX" dirty="0">
                <a:latin typeface="Century Gothic" panose="020B0502020202020204" pitchFamily="34" charset="0"/>
              </a:rPr>
              <a:t>comercio tradicional, obteniendo los mismos derechos.</a:t>
            </a:r>
          </a:p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507" y="3270146"/>
            <a:ext cx="3657935" cy="243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38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Publicidad engañosa: en este ámbito, la norma aumentó las multas </a:t>
            </a:r>
            <a:r>
              <a:rPr lang="es-MX" dirty="0" smtClean="0">
                <a:latin typeface="Century Gothic" panose="020B0502020202020204" pitchFamily="34" charset="0"/>
              </a:rPr>
              <a:t>máximas por </a:t>
            </a:r>
            <a:r>
              <a:rPr lang="es-MX" dirty="0">
                <a:latin typeface="Century Gothic" panose="020B0502020202020204" pitchFamily="34" charset="0"/>
              </a:rPr>
              <a:t>publicidad engañosa con el objetivo de lograr disminuirla y logra definir </a:t>
            </a:r>
            <a:r>
              <a:rPr lang="es-MX" dirty="0" smtClean="0">
                <a:latin typeface="Century Gothic" panose="020B0502020202020204" pitchFamily="34" charset="0"/>
              </a:rPr>
              <a:t>qué se </a:t>
            </a:r>
            <a:r>
              <a:rPr lang="es-MX" dirty="0">
                <a:latin typeface="Century Gothic" panose="020B0502020202020204" pitchFamily="34" charset="0"/>
              </a:rPr>
              <a:t>entiende por publicidad engañosa</a:t>
            </a:r>
            <a:r>
              <a:rPr lang="es-MX" dirty="0"/>
              <a:t>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567" y="3013656"/>
            <a:ext cx="5220681" cy="271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35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La legislación al consumidor en Ontario se basa en tres principios</a:t>
            </a:r>
          </a:p>
          <a:p>
            <a:r>
              <a:rPr lang="es-MX" dirty="0"/>
              <a:t>principales: Equidad para los consumidores, capacidad de respuesta a las	</a:t>
            </a:r>
          </a:p>
          <a:p>
            <a:r>
              <a:rPr lang="es-MX" dirty="0"/>
              <a:t>empresas y consumidores y flexibilidad para adaptarse a necesidades futuras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16" y="3412986"/>
            <a:ext cx="3670814" cy="245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2199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Equidad para los consumidores: </a:t>
            </a:r>
            <a:r>
              <a:rPr lang="es-MX" dirty="0" smtClean="0"/>
              <a:t>Requerimientos </a:t>
            </a:r>
            <a:r>
              <a:rPr lang="es-MX" dirty="0"/>
              <a:t>q</a:t>
            </a:r>
            <a:r>
              <a:rPr lang="es-MX" dirty="0" smtClean="0"/>
              <a:t>ue </a:t>
            </a:r>
            <a:r>
              <a:rPr lang="es-MX" dirty="0"/>
              <a:t>se deben divulgar, para el conocimiento de todos, para que ambas partes entiendan.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318" y="2623170"/>
            <a:ext cx="3437519" cy="367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638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Capacidad de respuesta para consumidores y empresas : Ley de uso práctico para que las empresas puedan cumplir y llevar a cabo los consumidores a utilizarla y al gobierno reforzarla. </a:t>
            </a:r>
          </a:p>
          <a:p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262" y="2892549"/>
            <a:ext cx="4987075" cy="263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878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Flexibilidad para adaptarse a necesidades futuras.</a:t>
            </a:r>
          </a:p>
          <a:p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484" y="2628900"/>
            <a:ext cx="5786061" cy="324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2771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Calidad de los productos y servicios: el proveedor debe garantizar un nivel</a:t>
            </a:r>
          </a:p>
          <a:p>
            <a:r>
              <a:rPr lang="es-MX" dirty="0">
                <a:latin typeface="Century Gothic" panose="020B0502020202020204" pitchFamily="34" charset="0"/>
              </a:rPr>
              <a:t>razonablemente aceptable de calidad.</a:t>
            </a:r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56" y="3159701"/>
            <a:ext cx="4838202" cy="270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20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Ambigüedades: cualquier situación ambigua que se de en un acuerdo entre</a:t>
            </a:r>
          </a:p>
          <a:p>
            <a:r>
              <a:rPr lang="es-MX" dirty="0">
                <a:latin typeface="Century Gothic" panose="020B0502020202020204" pitchFamily="34" charset="0"/>
              </a:rPr>
              <a:t>consumidor-proveedor, será interpretado en beneficio del consumidor.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478" y="2889705"/>
            <a:ext cx="4104873" cy="270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052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24485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es-MX" sz="4000" dirty="0">
                <a:latin typeface="Century Gothic" panose="020B0502020202020204" pitchFamily="34" charset="0"/>
              </a:rPr>
              <a:t>Entre las nuevas obligaciones para el proveedor que establece la ley se destacan:</a:t>
            </a:r>
            <a:br>
              <a:rPr lang="es-MX" sz="4000" dirty="0">
                <a:latin typeface="Century Gothic" panose="020B0502020202020204" pitchFamily="34" charset="0"/>
              </a:rPr>
            </a:br>
            <a:endParaRPr lang="es-MX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Nuevos requisitos de divulgación de determinados tipos de acuerdos entre consumidor – proveedor.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656" y="2685628"/>
            <a:ext cx="5820847" cy="30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131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smtClean="0">
                <a:latin typeface="Century Gothic" panose="020B0502020202020204" pitchFamily="34" charset="0"/>
              </a:rPr>
              <a:t>Regulación </a:t>
            </a:r>
            <a:r>
              <a:rPr lang="es-MX" dirty="0">
                <a:latin typeface="Century Gothic" panose="020B0502020202020204" pitchFamily="34" charset="0"/>
              </a:rPr>
              <a:t>específica de los acuerdos de Internet para la compra online </a:t>
            </a:r>
            <a:r>
              <a:rPr lang="es-MX" dirty="0" smtClean="0">
                <a:latin typeface="Century Gothic" panose="020B0502020202020204" pitchFamily="34" charset="0"/>
              </a:rPr>
              <a:t>de bienes </a:t>
            </a:r>
            <a:r>
              <a:rPr lang="es-MX" dirty="0">
                <a:latin typeface="Century Gothic" panose="020B0502020202020204" pitchFamily="34" charset="0"/>
              </a:rPr>
              <a:t>y/o servicios</a:t>
            </a:r>
            <a:r>
              <a:rPr lang="es-MX" dirty="0" smtClean="0">
                <a:latin typeface="Century Gothic" panose="020B0502020202020204" pitchFamily="34" charset="0"/>
              </a:rPr>
              <a:t>.</a:t>
            </a:r>
          </a:p>
          <a:p>
            <a:pPr marL="0" indent="0">
              <a:buNone/>
            </a:pPr>
            <a:endParaRPr lang="es-MX" dirty="0">
              <a:latin typeface="Century Gothic" panose="020B0502020202020204" pitchFamily="34" charset="0"/>
            </a:endParaRPr>
          </a:p>
          <a:p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834" y="2833351"/>
            <a:ext cx="5593953" cy="239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013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Establecimiento de nuevos requisitos y procedimientos para la </a:t>
            </a:r>
            <a:r>
              <a:rPr lang="es-MX" dirty="0" smtClean="0">
                <a:latin typeface="Century Gothic" panose="020B0502020202020204" pitchFamily="34" charset="0"/>
              </a:rPr>
              <a:t>modificación, renovación </a:t>
            </a:r>
            <a:r>
              <a:rPr lang="es-MX" dirty="0">
                <a:latin typeface="Century Gothic" panose="020B0502020202020204" pitchFamily="34" charset="0"/>
              </a:rPr>
              <a:t>y ampliación de los acuerdos existentes entre consumidores </a:t>
            </a:r>
            <a:r>
              <a:rPr lang="es-MX" dirty="0" smtClean="0">
                <a:latin typeface="Century Gothic" panose="020B0502020202020204" pitchFamily="34" charset="0"/>
              </a:rPr>
              <a:t>-proveedores</a:t>
            </a:r>
            <a:r>
              <a:rPr lang="es-MX" dirty="0">
                <a:latin typeface="Century Gothic" panose="020B0502020202020204" pitchFamily="34" charset="0"/>
              </a:rPr>
              <a:t>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056" y="2640169"/>
            <a:ext cx="3157804" cy="32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442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s-MX" sz="2000" dirty="0">
                <a:latin typeface="Century Gothic" panose="020B0502020202020204" pitchFamily="34" charset="0"/>
              </a:rPr>
              <a:t>Nuevos derechos relacionados con la liberación de la información pública.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952" y="2617966"/>
            <a:ext cx="5128224" cy="304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97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>
                <a:latin typeface="Century Gothic" panose="020B0502020202020204" pitchFamily="34" charset="0"/>
              </a:rPr>
              <a:t>E</a:t>
            </a:r>
            <a:r>
              <a:rPr lang="es-MX" dirty="0" smtClean="0">
                <a:latin typeface="Century Gothic" panose="020B0502020202020204" pitchFamily="34" charset="0"/>
              </a:rPr>
              <a:t>l </a:t>
            </a:r>
            <a:r>
              <a:rPr lang="es-MX" dirty="0">
                <a:latin typeface="Century Gothic" panose="020B0502020202020204" pitchFamily="34" charset="0"/>
              </a:rPr>
              <a:t>gobierno y </a:t>
            </a:r>
            <a:r>
              <a:rPr lang="es-MX" dirty="0" smtClean="0">
                <a:latin typeface="Century Gothic" panose="020B0502020202020204" pitchFamily="34" charset="0"/>
              </a:rPr>
              <a:t>las asociaciones </a:t>
            </a:r>
            <a:r>
              <a:rPr lang="es-MX" dirty="0">
                <a:latin typeface="Century Gothic" panose="020B0502020202020204" pitchFamily="34" charset="0"/>
              </a:rPr>
              <a:t>de consumidores son los principales responsables de proteger </a:t>
            </a:r>
            <a:r>
              <a:rPr lang="es-MX" dirty="0" smtClean="0">
                <a:latin typeface="Century Gothic" panose="020B0502020202020204" pitchFamily="34" charset="0"/>
              </a:rPr>
              <a:t>al consumidor</a:t>
            </a:r>
            <a:r>
              <a:rPr lang="es-MX" dirty="0">
                <a:latin typeface="Century Gothic" panose="020B0502020202020204" pitchFamily="34" charset="0"/>
              </a:rPr>
              <a:t>, sin embargo las empresas también deben colaborar en esta tarea.</a:t>
            </a:r>
          </a:p>
          <a:p>
            <a:endParaRPr 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337" y="2826701"/>
            <a:ext cx="5965639" cy="206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425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2186833" cy="45719"/>
          </a:xfrm>
        </p:spPr>
        <p:txBody>
          <a:bodyPr>
            <a:normAutofit fontScale="90000"/>
          </a:bodyPr>
          <a:lstStyle/>
          <a:p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48040" y="1436983"/>
            <a:ext cx="10058400" cy="4023360"/>
          </a:xfrm>
        </p:spPr>
        <p:txBody>
          <a:bodyPr>
            <a:noAutofit/>
          </a:bodyPr>
          <a:lstStyle/>
          <a:p>
            <a:r>
              <a:rPr lang="es-MX" sz="1400" dirty="0">
                <a:latin typeface="Century Gothic" panose="020B0502020202020204" pitchFamily="34" charset="0"/>
              </a:rPr>
              <a:t>El gobierno lleva a cabo esta tarea a través de las </a:t>
            </a:r>
            <a:r>
              <a:rPr lang="es-MX" sz="1400" dirty="0" err="1">
                <a:latin typeface="Century Gothic" panose="020B0502020202020204" pitchFamily="34" charset="0"/>
              </a:rPr>
              <a:t>Consumer</a:t>
            </a:r>
            <a:r>
              <a:rPr lang="es-MX" sz="1400" dirty="0">
                <a:latin typeface="Century Gothic" panose="020B0502020202020204" pitchFamily="34" charset="0"/>
              </a:rPr>
              <a:t> </a:t>
            </a:r>
            <a:r>
              <a:rPr lang="es-MX" sz="1400" dirty="0" err="1">
                <a:latin typeface="Century Gothic" panose="020B0502020202020204" pitchFamily="34" charset="0"/>
              </a:rPr>
              <a:t>Offices</a:t>
            </a:r>
            <a:r>
              <a:rPr lang="es-MX" sz="1400" dirty="0">
                <a:latin typeface="Century Gothic" panose="020B0502020202020204" pitchFamily="34" charset="0"/>
              </a:rPr>
              <a:t> </a:t>
            </a:r>
            <a:r>
              <a:rPr lang="es-MX" sz="1400" dirty="0" err="1">
                <a:latin typeface="Century Gothic" panose="020B0502020202020204" pitchFamily="34" charset="0"/>
              </a:rPr>
              <a:t>Affairs</a:t>
            </a:r>
            <a:r>
              <a:rPr lang="es-MX" sz="1400" dirty="0">
                <a:latin typeface="Century Gothic" panose="020B0502020202020204" pitchFamily="34" charset="0"/>
              </a:rPr>
              <a:t>,</a:t>
            </a:r>
          </a:p>
          <a:p>
            <a:r>
              <a:rPr lang="es-MX" sz="1400" dirty="0">
                <a:latin typeface="Century Gothic" panose="020B0502020202020204" pitchFamily="34" charset="0"/>
              </a:rPr>
              <a:t>que corresponden a entidades que ayudan al consumidor en determinadas áreas.</a:t>
            </a:r>
          </a:p>
          <a:p>
            <a:r>
              <a:rPr lang="es-MX" sz="1400" dirty="0">
                <a:latin typeface="Century Gothic" panose="020B0502020202020204" pitchFamily="34" charset="0"/>
              </a:rPr>
              <a:t>Dentro de éstas debemos distinguir a las oficinas que pertenecen a los gobiernos</a:t>
            </a:r>
          </a:p>
          <a:p>
            <a:r>
              <a:rPr lang="es-MX" sz="1400" dirty="0">
                <a:latin typeface="Century Gothic" panose="020B0502020202020204" pitchFamily="34" charset="0"/>
              </a:rPr>
              <a:t>federales de Canadá, de las que pertenecen a los gobiernos provinciales y territoriales.</a:t>
            </a:r>
          </a:p>
          <a:p>
            <a:r>
              <a:rPr lang="es-MX" sz="1400" dirty="0">
                <a:latin typeface="Century Gothic" panose="020B0502020202020204" pitchFamily="34" charset="0"/>
              </a:rPr>
              <a:t>En los gobiernos federales encontramos 3 organizaciones; Office of </a:t>
            </a:r>
            <a:r>
              <a:rPr lang="es-MX" sz="1400" dirty="0" err="1">
                <a:latin typeface="Century Gothic" panose="020B0502020202020204" pitchFamily="34" charset="0"/>
              </a:rPr>
              <a:t>Consumer</a:t>
            </a:r>
            <a:r>
              <a:rPr lang="es-MX" sz="1400" dirty="0">
                <a:latin typeface="Century Gothic" panose="020B0502020202020204" pitchFamily="34" charset="0"/>
              </a:rPr>
              <a:t> </a:t>
            </a:r>
            <a:r>
              <a:rPr lang="es-MX" sz="1400" dirty="0" err="1">
                <a:latin typeface="Century Gothic" panose="020B0502020202020204" pitchFamily="34" charset="0"/>
              </a:rPr>
              <a:t>Affairs</a:t>
            </a:r>
            <a:endParaRPr lang="es-MX" sz="1400" dirty="0">
              <a:latin typeface="Century Gothic" panose="020B0502020202020204" pitchFamily="34" charset="0"/>
            </a:endParaRPr>
          </a:p>
          <a:p>
            <a:r>
              <a:rPr lang="es-MX" sz="1400" dirty="0">
                <a:latin typeface="Century Gothic" panose="020B0502020202020204" pitchFamily="34" charset="0"/>
              </a:rPr>
              <a:t>(OCA), </a:t>
            </a:r>
            <a:r>
              <a:rPr lang="es-MX" sz="1400" dirty="0" err="1">
                <a:latin typeface="Century Gothic" panose="020B0502020202020204" pitchFamily="34" charset="0"/>
              </a:rPr>
              <a:t>Competition</a:t>
            </a:r>
            <a:r>
              <a:rPr lang="es-MX" sz="1400" dirty="0">
                <a:latin typeface="Century Gothic" panose="020B0502020202020204" pitchFamily="34" charset="0"/>
              </a:rPr>
              <a:t> Bureau y </a:t>
            </a:r>
            <a:r>
              <a:rPr lang="es-MX" sz="1400" dirty="0" err="1">
                <a:latin typeface="Century Gothic" panose="020B0502020202020204" pitchFamily="34" charset="0"/>
              </a:rPr>
              <a:t>Financial</a:t>
            </a:r>
            <a:r>
              <a:rPr lang="es-MX" sz="1400" dirty="0">
                <a:latin typeface="Century Gothic" panose="020B0502020202020204" pitchFamily="34" charset="0"/>
              </a:rPr>
              <a:t> </a:t>
            </a:r>
            <a:r>
              <a:rPr lang="es-MX" sz="1400" dirty="0" err="1">
                <a:latin typeface="Century Gothic" panose="020B0502020202020204" pitchFamily="34" charset="0"/>
              </a:rPr>
              <a:t>Consumer</a:t>
            </a:r>
            <a:r>
              <a:rPr lang="es-MX" sz="1400" dirty="0">
                <a:latin typeface="Century Gothic" panose="020B0502020202020204" pitchFamily="34" charset="0"/>
              </a:rPr>
              <a:t> Agency of </a:t>
            </a:r>
            <a:r>
              <a:rPr lang="es-MX" sz="1400" dirty="0" err="1">
                <a:latin typeface="Century Gothic" panose="020B0502020202020204" pitchFamily="34" charset="0"/>
              </a:rPr>
              <a:t>Canada</a:t>
            </a:r>
            <a:r>
              <a:rPr lang="es-MX" sz="1400" dirty="0">
                <a:latin typeface="Century Gothic" panose="020B0502020202020204" pitchFamily="34" charset="0"/>
              </a:rPr>
              <a:t> (FCAC) y dentro</a:t>
            </a:r>
          </a:p>
          <a:p>
            <a:r>
              <a:rPr lang="es-MX" sz="1400" dirty="0">
                <a:latin typeface="Century Gothic" panose="020B0502020202020204" pitchFamily="34" charset="0"/>
              </a:rPr>
              <a:t>de los provinciales y territoriales destacamos entre otras: </a:t>
            </a:r>
            <a:r>
              <a:rPr lang="es-MX" sz="1400" dirty="0" err="1">
                <a:latin typeface="Century Gothic" panose="020B0502020202020204" pitchFamily="34" charset="0"/>
              </a:rPr>
              <a:t>Service</a:t>
            </a:r>
            <a:r>
              <a:rPr lang="es-MX" sz="1400" dirty="0">
                <a:latin typeface="Century Gothic" panose="020B0502020202020204" pitchFamily="34" charset="0"/>
              </a:rPr>
              <a:t> Alberta (Alberta),</a:t>
            </a:r>
          </a:p>
          <a:p>
            <a:r>
              <a:rPr lang="en-US" sz="1400" dirty="0">
                <a:latin typeface="Century Gothic" panose="020B0502020202020204" pitchFamily="34" charset="0"/>
              </a:rPr>
              <a:t>Corporate Policy and Planning Office, Ministry of Public Safety and Solicitor General</a:t>
            </a:r>
            <a:endParaRPr lang="es-MX" sz="1400" dirty="0">
              <a:latin typeface="Century Gothic" panose="020B0502020202020204" pitchFamily="34" charset="0"/>
            </a:endParaRPr>
          </a:p>
          <a:p>
            <a:r>
              <a:rPr lang="en-US" sz="1400" dirty="0">
                <a:latin typeface="Century Gothic" panose="020B0502020202020204" pitchFamily="34" charset="0"/>
              </a:rPr>
              <a:t>(British Columbia), </a:t>
            </a:r>
            <a:r>
              <a:rPr lang="en-US" sz="1400" dirty="0" err="1">
                <a:latin typeface="Century Gothic" panose="020B0502020202020204" pitchFamily="34" charset="0"/>
              </a:rPr>
              <a:t>Mantioba</a:t>
            </a:r>
            <a:r>
              <a:rPr lang="en-US" sz="1400" dirty="0">
                <a:latin typeface="Century Gothic" panose="020B0502020202020204" pitchFamily="34" charset="0"/>
              </a:rPr>
              <a:t> Finance consumer Affaire office (</a:t>
            </a:r>
            <a:r>
              <a:rPr lang="en-US" sz="1400" dirty="0" err="1">
                <a:latin typeface="Century Gothic" panose="020B0502020202020204" pitchFamily="34" charset="0"/>
              </a:rPr>
              <a:t>Mantioba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dirty="0" err="1">
                <a:latin typeface="Century Gothic" panose="020B0502020202020204" pitchFamily="34" charset="0"/>
              </a:rPr>
              <a:t>Rentalsman</a:t>
            </a:r>
            <a:endParaRPr lang="es-MX" sz="1400" dirty="0">
              <a:latin typeface="Century Gothic" panose="020B0502020202020204" pitchFamily="34" charset="0"/>
            </a:endParaRPr>
          </a:p>
          <a:p>
            <a:r>
              <a:rPr lang="en-US" sz="1400" dirty="0">
                <a:latin typeface="Century Gothic" panose="020B0502020202020204" pitchFamily="34" charset="0"/>
              </a:rPr>
              <a:t>and Consumer Affairs (New Brunswick), Ministry of government Services Consumer</a:t>
            </a:r>
            <a:endParaRPr lang="es-MX" sz="1400" dirty="0">
              <a:latin typeface="Century Gothic" panose="020B0502020202020204" pitchFamily="34" charset="0"/>
            </a:endParaRPr>
          </a:p>
          <a:p>
            <a:r>
              <a:rPr lang="es-MX" sz="1400" dirty="0" err="1">
                <a:latin typeface="Century Gothic" panose="020B0502020202020204" pitchFamily="34" charset="0"/>
              </a:rPr>
              <a:t>Protection</a:t>
            </a:r>
            <a:r>
              <a:rPr lang="es-MX" sz="1400" dirty="0">
                <a:latin typeface="Century Gothic" panose="020B0502020202020204" pitchFamily="34" charset="0"/>
              </a:rPr>
              <a:t> </a:t>
            </a:r>
            <a:r>
              <a:rPr lang="es-MX" sz="1400" dirty="0" err="1">
                <a:latin typeface="Century Gothic" panose="020B0502020202020204" pitchFamily="34" charset="0"/>
              </a:rPr>
              <a:t>Branch</a:t>
            </a:r>
            <a:r>
              <a:rPr lang="es-MX" sz="1400" dirty="0">
                <a:latin typeface="Century Gothic" panose="020B0502020202020204" pitchFamily="34" charset="0"/>
              </a:rPr>
              <a:t> (Ontario), Office de la protección du </a:t>
            </a:r>
            <a:r>
              <a:rPr lang="es-MX" sz="1400" dirty="0" err="1">
                <a:latin typeface="Century Gothic" panose="020B0502020202020204" pitchFamily="34" charset="0"/>
              </a:rPr>
              <a:t>consommateur</a:t>
            </a:r>
            <a:r>
              <a:rPr lang="es-MX" sz="1400" dirty="0">
                <a:latin typeface="Century Gothic" panose="020B0502020202020204" pitchFamily="34" charset="0"/>
              </a:rPr>
              <a:t> (</a:t>
            </a:r>
            <a:r>
              <a:rPr lang="es-MX" sz="1400" dirty="0" err="1">
                <a:latin typeface="Century Gothic" panose="020B0502020202020204" pitchFamily="34" charset="0"/>
              </a:rPr>
              <a:t>Québec</a:t>
            </a:r>
            <a:r>
              <a:rPr lang="es-MX" sz="1400" dirty="0">
                <a:latin typeface="Century Gothic" panose="020B0502020202020204" pitchFamily="34" charset="0"/>
              </a:rPr>
              <a:t>) etc.</a:t>
            </a:r>
          </a:p>
          <a:p>
            <a:r>
              <a:rPr lang="es-MX" sz="1400" dirty="0">
                <a:latin typeface="Century Gothic" panose="020B0502020202020204" pitchFamily="34" charset="0"/>
              </a:rPr>
              <a:t>De todas las organizaciones anteriores destacamos el rol que ha tenido la</a:t>
            </a:r>
          </a:p>
          <a:p>
            <a:r>
              <a:rPr lang="es-MX" sz="1400" dirty="0">
                <a:latin typeface="Century Gothic" panose="020B0502020202020204" pitchFamily="34" charset="0"/>
              </a:rPr>
              <a:t>Office of </a:t>
            </a:r>
            <a:r>
              <a:rPr lang="es-MX" sz="1400" dirty="0" err="1">
                <a:latin typeface="Century Gothic" panose="020B0502020202020204" pitchFamily="34" charset="0"/>
              </a:rPr>
              <a:t>Consumer</a:t>
            </a:r>
            <a:r>
              <a:rPr lang="es-MX" sz="1400" dirty="0">
                <a:latin typeface="Century Gothic" panose="020B0502020202020204" pitchFamily="34" charset="0"/>
              </a:rPr>
              <a:t> </a:t>
            </a:r>
            <a:r>
              <a:rPr lang="es-MX" sz="1400" dirty="0" err="1">
                <a:latin typeface="Century Gothic" panose="020B0502020202020204" pitchFamily="34" charset="0"/>
              </a:rPr>
              <a:t>Affairs</a:t>
            </a:r>
            <a:r>
              <a:rPr lang="es-MX" sz="1400" dirty="0">
                <a:latin typeface="Century Gothic" panose="020B0502020202020204" pitchFamily="34" charset="0"/>
              </a:rPr>
              <a:t> (OCA) ha dentro de Canadá.</a:t>
            </a:r>
            <a:endParaRPr lang="es-MX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83525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138</TotalTime>
  <Words>1186</Words>
  <Application>Microsoft Office PowerPoint</Application>
  <PresentationFormat>Panorámica</PresentationFormat>
  <Paragraphs>93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1" baseType="lpstr">
      <vt:lpstr>Calibri</vt:lpstr>
      <vt:lpstr>Calibri Light</vt:lpstr>
      <vt:lpstr>Century Gothic</vt:lpstr>
      <vt:lpstr>Retrospección</vt:lpstr>
      <vt:lpstr>PROTECCIÓN AL CONSUMIDOR EN CANADÁ</vt:lpstr>
      <vt:lpstr>¿Qué es la protección al consumidor? </vt:lpstr>
      <vt:lpstr>Marketing:</vt:lpstr>
      <vt:lpstr>DEMOGRAFIA</vt:lpstr>
      <vt:lpstr>SOCIEDAD Y CULTURA </vt:lpstr>
      <vt:lpstr>Lenguas</vt:lpstr>
      <vt:lpstr>Participación ciudadana.</vt:lpstr>
      <vt:lpstr>Economía y Comercio:</vt:lpstr>
      <vt:lpstr>El gobierno</vt:lpstr>
      <vt:lpstr>Presentación de PowerPoint</vt:lpstr>
      <vt:lpstr>Existen 3 agentes que juegan un rol primordial para la protección al consumidor.</vt:lpstr>
      <vt:lpstr>Presentación de PowerPoint</vt:lpstr>
      <vt:lpstr>Presentación de PowerPoint</vt:lpstr>
      <vt:lpstr>Consumer’s Association of Canada</vt:lpstr>
      <vt:lpstr>6 derechos de los consumidores; los cuales son:</vt:lpstr>
      <vt:lpstr>New Consumer protection Law, actualmente regulada por “Ministry of Consumer and Business Services” 30-JULIO-2002. </vt:lpstr>
      <vt:lpstr>Presentación de PowerPoint</vt:lpstr>
      <vt:lpstr>Presentación de PowerPoint</vt:lpstr>
      <vt:lpstr>Presentación de PowerPoint</vt:lpstr>
      <vt:lpstr>Trajo una variedad de beneficios para el consumidor, asociados a;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Entre las nuevas obligaciones para el proveedor que establece la ley se destacan: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PROTECCIÓN AL CONSUMIDOR EN CANADÁ</dc:title>
  <dc:creator>sanb</dc:creator>
  <cp:lastModifiedBy>sanb</cp:lastModifiedBy>
  <cp:revision>14</cp:revision>
  <dcterms:created xsi:type="dcterms:W3CDTF">2020-02-11T01:59:29Z</dcterms:created>
  <dcterms:modified xsi:type="dcterms:W3CDTF">2020-02-11T04:17:34Z</dcterms:modified>
</cp:coreProperties>
</file>